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Nuni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Ubuntu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Nunito-regular.fntdata"/><Relationship Id="rId27" Type="http://schemas.openxmlformats.org/officeDocument/2006/relationships/font" Target="fonts/Ubuntu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66d42fd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66d42fd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d7b3565e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d7b3565e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d7b3565e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d7b3565e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d7b3565e8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d7b3565e8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d7b3565e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d7b3565e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d7b3565e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d7b3565e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d7b3565e8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d7b3565e8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66f313b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66f313b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d7b3565e8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d7b3565e8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d820e5d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d820e5d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d7b3565e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d7b3565e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d81c8a56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d81c8a5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d7b3565e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d7b3565e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d7b3565e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d7b3565e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d7b3565e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d7b3565e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d7b3565e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d7b3565e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d7b3565e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d7b3565e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d7b3565e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d7b3565e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6.png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hyperlink" Target="https://www.linkedin.com/in/yoellopez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www.linkedin.com/in/camilo-leonel-amadio-4a7611152/" TargetMode="External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hyperlink" Target="https://cloud.google.com/compute?hl=es" TargetMode="External"/><Relationship Id="rId5" Type="http://schemas.openxmlformats.org/officeDocument/2006/relationships/hyperlink" Target="https://databricks.com/" TargetMode="External"/><Relationship Id="rId6" Type="http://schemas.openxmlformats.org/officeDocument/2006/relationships/hyperlink" Target="https://cloud.google.com/products/ai?utm_source=google&amp;utm_medium=cpc&amp;utm_campaign=latam-AR-all-es-dr-SKWS-all-all-trial-p-dr-1011454-LUAC0014871&amp;utm_content=text-ad-none-any-DEV_c-CRE_548115622529-ADGP_Hybrid%20%7C%20SKWS%20-%20PHR%20%7C%20Txt%20~%20AI%20%26%20ML_General-KWID_43700066578948676-kwd-41336301&amp;utm_term=KW_ai-ST_AI&amp;gclid=Cj0KCQjw29CRBhCUARIsAOboZbLBa4MN5KBxBxluLVoFG_ND0CoVGm4T0f3rw_93ZKNK6us-JLUfMiAaAsLOEALw_wcB&amp;gclsrc=aw.d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cloud.google.com/compute?hl=es" TargetMode="External"/><Relationship Id="rId5" Type="http://schemas.openxmlformats.org/officeDocument/2006/relationships/hyperlink" Target="https://databricks.com/" TargetMode="External"/><Relationship Id="rId6" Type="http://schemas.openxmlformats.org/officeDocument/2006/relationships/hyperlink" Target="https://cloud.google.com/products/ai?utm_source=google&amp;utm_medium=cpc&amp;utm_campaign=latam-AR-all-es-dr-SKWS-all-all-trial-p-dr-1011454-LUAC0014871&amp;utm_content=text-ad-none-any-DEV_c-CRE_548115622529-ADGP_Hybrid%20%7C%20SKWS%20-%20PHR%20%7C%20Txt%20~%20AI%20%26%20ML_General-KWID_43700066578948676-kwd-41336301&amp;utm_term=KW_ai-ST_AI&amp;gclid=Cj0KCQjw29CRBhCUARIsAOboZbLBa4MN5KBxBxluLVoFG_ND0CoVGm4T0f3rw_93ZKNK6us-JLUfMiAaAsLOEALw_wcB&amp;gclsrc=aw.ds" TargetMode="External"/><Relationship Id="rId7" Type="http://schemas.openxmlformats.org/officeDocument/2006/relationships/hyperlink" Target="https://mlflow.org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hyperlink" Target="https://databricks.com/" TargetMode="External"/><Relationship Id="rId5" Type="http://schemas.openxmlformats.org/officeDocument/2006/relationships/hyperlink" Target="https://cloud.google.com/products/ai?utm_source=google&amp;utm_medium=cpc&amp;utm_campaign=latam-AR-all-es-dr-SKWS-all-all-trial-p-dr-1011454-LUAC0014871&amp;utm_content=text-ad-none-any-DEV_c-CRE_548115622529-ADGP_Hybrid%20%7C%20SKWS%20-%20PHR%20%7C%20Txt%20~%20AI%20%26%20ML_General-KWID_43700066578948676-kwd-41336301&amp;utm_term=KW_ai-ST_AI&amp;gclid=Cj0KCQjw29CRBhCUARIsAOboZbLBa4MN5KBxBxluLVoFG_ND0CoVGm4T0f3rw_93ZKNK6us-JLUfMiAaAsLOEALw_wcB&amp;gclsrc=aw.ds" TargetMode="External"/><Relationship Id="rId6" Type="http://schemas.openxmlformats.org/officeDocument/2006/relationships/hyperlink" Target="https://mlflow.org/" TargetMode="External"/><Relationship Id="rId7" Type="http://schemas.openxmlformats.org/officeDocument/2006/relationships/hyperlink" Target="https://cloud.google.com/functions?hl=e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5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hyperlink" Target="https://cloud.google.com/vision/docs/labe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loud.google.com/compute?utm_source=google&amp;utm_medium=cpc&amp;utm_campaign=latam-AR-all-es-dr-BKWS-all-all-trial-e-dr-1011454-LUAC0009125&amp;utm_content=text-ad-none-any-DEV_c-CRE_545476760383-ADGP_Hybrid%20%7C%20BKWS%20-%20EXA%20%7C%20Txt%20~%20Compute_Virtual-Machine-KWID_43700066390986061-kwd-1183727184190&amp;utm_term=KW_google%20vm-ST_Google%20VM&amp;gclid=EAIaIQobChMIhKKWobTQ9gIVjAyRCh26pAP0EAAYASAAEgKUcfD_BwE&amp;gclsrc=aw.ds" TargetMode="External"/><Relationship Id="rId4" Type="http://schemas.openxmlformats.org/officeDocument/2006/relationships/hyperlink" Target="https://sysprogs.com/SmarTTY/" TargetMode="External"/><Relationship Id="rId5" Type="http://schemas.openxmlformats.org/officeDocument/2006/relationships/hyperlink" Target="https://kinsta.com/es/blog/linux-comando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loud.google.com/compute?utm_source=google&amp;utm_medium=cpc&amp;utm_campaign=latam-AR-all-es-dr-BKWS-all-all-trial-e-dr-1011454-LUAC0009125&amp;utm_content=text-ad-none-any-DEV_c-CRE_545476760383-ADGP_Hybrid%20%7C%20BKWS%20-%20EXA%20%7C%20Txt%20~%20Compute_Virtual-Machine-KWID_43700066390986061-kwd-1183727184190&amp;utm_term=KW_google%20vm-ST_Google%20VM&amp;gclid=EAIaIQobChMIhKKWobTQ9gIVjAyRCh26pAP0EAAYASAAEgKUcfD_BwE&amp;gclsrc=aw.ds" TargetMode="External"/><Relationship Id="rId4" Type="http://schemas.openxmlformats.org/officeDocument/2006/relationships/hyperlink" Target="https://sysprogs.com/SmarTTY/" TargetMode="External"/><Relationship Id="rId5" Type="http://schemas.openxmlformats.org/officeDocument/2006/relationships/hyperlink" Target="https://kinsta.com/es/blog/linux-comando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hyperlink" Target="https://medium.com/@mSchmitz_/there-is-no-place-for-model-fit-data-scientists-401f63bae7fb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14000"/>
          </a:blip>
          <a:srcRect b="12916" l="1073" r="2243" t="6955"/>
          <a:stretch/>
        </p:blipFill>
        <p:spPr>
          <a:xfrm>
            <a:off x="7850" y="0"/>
            <a:ext cx="9144001" cy="28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2825700"/>
            <a:ext cx="9144000" cy="2317800"/>
          </a:xfrm>
          <a:prstGeom prst="rect">
            <a:avLst/>
          </a:prstGeom>
          <a:solidFill>
            <a:srgbClr val="3E0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81000"/>
            <a:ext cx="8520600" cy="17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E0D61"/>
                </a:solidFill>
                <a:latin typeface="Ubuntu"/>
                <a:ea typeface="Ubuntu"/>
                <a:cs typeface="Ubuntu"/>
                <a:sym typeface="Ubuntu"/>
              </a:rPr>
              <a:t>Aprendizaje de Máquina II</a:t>
            </a:r>
            <a:endParaRPr b="1">
              <a:solidFill>
                <a:srgbClr val="3E0D6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845463" y="3233025"/>
            <a:ext cx="2862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Ing. Yoel Lopez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467350" y="2152200"/>
            <a:ext cx="42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E52384"/>
                </a:solidFill>
                <a:latin typeface="Nunito"/>
                <a:ea typeface="Nunito"/>
                <a:cs typeface="Nunito"/>
                <a:sym typeface="Nunito"/>
              </a:rPr>
              <a:t>Clase 2</a:t>
            </a:r>
            <a:endParaRPr b="1" i="1">
              <a:solidFill>
                <a:srgbClr val="E5238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s">
                <a:solidFill>
                  <a:srgbClr val="E52384"/>
                </a:solidFill>
                <a:latin typeface="Nunito"/>
                <a:ea typeface="Nunito"/>
                <a:cs typeface="Nunito"/>
                <a:sym typeface="Nunito"/>
              </a:rPr>
              <a:t>Introducción a MLOps</a:t>
            </a:r>
            <a:endParaRPr b="1" i="1">
              <a:solidFill>
                <a:srgbClr val="E5238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550" y="3147825"/>
            <a:ext cx="592200" cy="592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" name="Google Shape;60;p13"/>
          <p:cNvSpPr txBox="1"/>
          <p:nvPr/>
        </p:nvSpPr>
        <p:spPr>
          <a:xfrm>
            <a:off x="4782300" y="3329025"/>
            <a:ext cx="27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52384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Follow me on LinkedIn!</a:t>
            </a:r>
            <a:endParaRPr>
              <a:solidFill>
                <a:srgbClr val="E5238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700" y="4572000"/>
            <a:ext cx="383857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845477" y="3806513"/>
            <a:ext cx="32094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Lic. </a:t>
            </a:r>
            <a:r>
              <a:rPr lang="es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Camilo Leonel Amadio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4782300" y="3902500"/>
            <a:ext cx="27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52384"/>
                </a:solidFill>
                <a:latin typeface="Nunito"/>
                <a:ea typeface="Nunito"/>
                <a:cs typeface="Nunito"/>
                <a:sym typeface="Nuni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Follow me on LinkedIn!</a:t>
            </a:r>
            <a:endParaRPr>
              <a:solidFill>
                <a:srgbClr val="E5238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8543" y="3914572"/>
            <a:ext cx="667150" cy="65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9025" y="3912800"/>
            <a:ext cx="659200" cy="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9025" y="3114325"/>
            <a:ext cx="659200" cy="65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00" y="940700"/>
            <a:ext cx="3547877" cy="1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1490850" y="2154975"/>
            <a:ext cx="582900" cy="21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406602" y="3554975"/>
            <a:ext cx="10806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in the wild</a:t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1805830" y="3554975"/>
            <a:ext cx="1619700" cy="403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3744156" y="3554975"/>
            <a:ext cx="10806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entrenado</a:t>
            </a:r>
            <a:endParaRPr/>
          </a:p>
        </p:txBody>
      </p:sp>
      <p:cxnSp>
        <p:nvCxnSpPr>
          <p:cNvPr id="166" name="Google Shape;166;p22"/>
          <p:cNvCxnSpPr>
            <a:stCxn id="163" idx="3"/>
            <a:endCxn id="164" idx="1"/>
          </p:cNvCxnSpPr>
          <p:nvPr/>
        </p:nvCxnSpPr>
        <p:spPr>
          <a:xfrm>
            <a:off x="1487202" y="3756875"/>
            <a:ext cx="31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2"/>
          <p:cNvCxnSpPr>
            <a:stCxn id="164" idx="3"/>
            <a:endCxn id="165" idx="1"/>
          </p:cNvCxnSpPr>
          <p:nvPr/>
        </p:nvCxnSpPr>
        <p:spPr>
          <a:xfrm>
            <a:off x="3425530" y="3756875"/>
            <a:ext cx="31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2"/>
          <p:cNvSpPr txBox="1"/>
          <p:nvPr/>
        </p:nvSpPr>
        <p:spPr>
          <a:xfrm>
            <a:off x="406600" y="362875"/>
            <a:ext cx="20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Modelado / Training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0450" y="940700"/>
            <a:ext cx="2978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Es lo que se da en ML1 o cualquier otro curso de DS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Es la parte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más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cara del proceso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Librerías: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sklearn, Tensorflow, Keras, Prophet, Statsmodels, etc...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Herramientas: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Servers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+ scripts de python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Databricks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Vertex IA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Etc ...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3295950" y="3709450"/>
            <a:ext cx="1596600" cy="61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Reportes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Decisiones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Base de datos 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00" y="940700"/>
            <a:ext cx="3547877" cy="1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/>
          <p:nvPr/>
        </p:nvSpPr>
        <p:spPr>
          <a:xfrm>
            <a:off x="2283725" y="2107550"/>
            <a:ext cx="582900" cy="29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406600" y="362875"/>
            <a:ext cx="20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Producción / Serving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5411650" y="265075"/>
            <a:ext cx="29784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En esta parte ya se tiene un modelo entrenado y se lo disponibiliza para su uso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e.g. Un brasilero hizo una compra en Kenia y mi modelo tiene que decidir si se aprueba o no.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Herramientas fundamentales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	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Conección en tiempo real a los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	Un modelo disponible.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Herramientas: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Servers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+ scripts de python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Databricks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Vertex IA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MLflow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662242" y="3496151"/>
            <a:ext cx="10806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entrenado</a:t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662242" y="4174717"/>
            <a:ext cx="10806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in the wild</a:t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2008349" y="3815800"/>
            <a:ext cx="981600" cy="403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</a:t>
            </a:r>
            <a:endParaRPr/>
          </a:p>
        </p:txBody>
      </p:sp>
      <p:cxnSp>
        <p:nvCxnSpPr>
          <p:cNvPr id="183" name="Google Shape;183;p23"/>
          <p:cNvCxnSpPr>
            <a:stCxn id="181" idx="3"/>
            <a:endCxn id="182" idx="1"/>
          </p:cNvCxnSpPr>
          <p:nvPr/>
        </p:nvCxnSpPr>
        <p:spPr>
          <a:xfrm flipH="1" rot="10800000">
            <a:off x="1742842" y="4017817"/>
            <a:ext cx="2655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3"/>
          <p:cNvCxnSpPr>
            <a:stCxn id="180" idx="3"/>
            <a:endCxn id="182" idx="1"/>
          </p:cNvCxnSpPr>
          <p:nvPr/>
        </p:nvCxnSpPr>
        <p:spPr>
          <a:xfrm>
            <a:off x="1742842" y="3698051"/>
            <a:ext cx="26550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3"/>
          <p:cNvCxnSpPr>
            <a:stCxn id="182" idx="3"/>
            <a:endCxn id="175" idx="1"/>
          </p:cNvCxnSpPr>
          <p:nvPr/>
        </p:nvCxnSpPr>
        <p:spPr>
          <a:xfrm>
            <a:off x="2989949" y="4017700"/>
            <a:ext cx="30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3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00" y="940700"/>
            <a:ext cx="3547877" cy="1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/>
          <p:nvPr/>
        </p:nvSpPr>
        <p:spPr>
          <a:xfrm>
            <a:off x="3090150" y="2121100"/>
            <a:ext cx="582900" cy="29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406600" y="362875"/>
            <a:ext cx="20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Monitoreo / Testing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5433100" y="572700"/>
            <a:ext cx="2978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Ahora hay que comparar la predicción que obtuvimos con la realidad final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e.g.  El brasilero llamó y se quejó porque quería comprar algo y no pasó la tarjeta.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Herramientas: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Bases de datos con las predicciones pasadas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Servers + scripts de python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Databricks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Vertex IA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MLflow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Cloud functions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325277" y="3237888"/>
            <a:ext cx="14175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Predicciones del modelo</a:t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662242" y="4174717"/>
            <a:ext cx="10806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in the wild</a:t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2008349" y="3557538"/>
            <a:ext cx="981600" cy="403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</a:t>
            </a:r>
            <a:endParaRPr/>
          </a:p>
        </p:txBody>
      </p:sp>
      <p:cxnSp>
        <p:nvCxnSpPr>
          <p:cNvPr id="198" name="Google Shape;198;p24"/>
          <p:cNvCxnSpPr>
            <a:stCxn id="196" idx="3"/>
            <a:endCxn id="197" idx="1"/>
          </p:cNvCxnSpPr>
          <p:nvPr/>
        </p:nvCxnSpPr>
        <p:spPr>
          <a:xfrm flipH="1" rot="10800000">
            <a:off x="1742842" y="3759517"/>
            <a:ext cx="265500" cy="6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4"/>
          <p:cNvCxnSpPr>
            <a:stCxn id="195" idx="3"/>
            <a:endCxn id="197" idx="1"/>
          </p:cNvCxnSpPr>
          <p:nvPr/>
        </p:nvCxnSpPr>
        <p:spPr>
          <a:xfrm>
            <a:off x="1742777" y="3439788"/>
            <a:ext cx="265500" cy="3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4"/>
          <p:cNvCxnSpPr>
            <a:stCxn id="197" idx="3"/>
            <a:endCxn id="201" idx="1"/>
          </p:cNvCxnSpPr>
          <p:nvPr/>
        </p:nvCxnSpPr>
        <p:spPr>
          <a:xfrm flipH="1" rot="10800000">
            <a:off x="2989949" y="3355638"/>
            <a:ext cx="2439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4"/>
          <p:cNvSpPr/>
          <p:nvPr/>
        </p:nvSpPr>
        <p:spPr>
          <a:xfrm>
            <a:off x="3233925" y="3153738"/>
            <a:ext cx="15369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Reportes de performance</a:t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3233925" y="3997363"/>
            <a:ext cx="1536900" cy="59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Disparar el pipeline de training</a:t>
            </a:r>
            <a:endParaRPr/>
          </a:p>
        </p:txBody>
      </p:sp>
      <p:cxnSp>
        <p:nvCxnSpPr>
          <p:cNvPr id="203" name="Google Shape;203;p24"/>
          <p:cNvCxnSpPr>
            <a:stCxn id="197" idx="3"/>
            <a:endCxn id="202" idx="1"/>
          </p:cNvCxnSpPr>
          <p:nvPr/>
        </p:nvCxnSpPr>
        <p:spPr>
          <a:xfrm>
            <a:off x="2989949" y="3759438"/>
            <a:ext cx="2439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4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722425" y="108450"/>
            <a:ext cx="2933100" cy="7011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407750" y="1819804"/>
            <a:ext cx="5551500" cy="12921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407750" y="868400"/>
            <a:ext cx="5551500" cy="796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844025" y="188825"/>
            <a:ext cx="1037400" cy="51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Storage</a:t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661102" y="1047600"/>
            <a:ext cx="10806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in the wild</a:t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2412850" y="188825"/>
            <a:ext cx="1037400" cy="51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Cómputo</a:t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2222980" y="1047600"/>
            <a:ext cx="1619700" cy="403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4404006" y="1047600"/>
            <a:ext cx="10806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entrenado</a:t>
            </a:r>
            <a:endParaRPr/>
          </a:p>
        </p:txBody>
      </p:sp>
      <p:cxnSp>
        <p:nvCxnSpPr>
          <p:cNvPr id="217" name="Google Shape;217;p25"/>
          <p:cNvCxnSpPr>
            <a:stCxn id="213" idx="3"/>
            <a:endCxn id="215" idx="1"/>
          </p:cNvCxnSpPr>
          <p:nvPr/>
        </p:nvCxnSpPr>
        <p:spPr>
          <a:xfrm>
            <a:off x="1741702" y="1249500"/>
            <a:ext cx="48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5"/>
          <p:cNvCxnSpPr>
            <a:stCxn id="215" idx="3"/>
            <a:endCxn id="216" idx="1"/>
          </p:cNvCxnSpPr>
          <p:nvPr/>
        </p:nvCxnSpPr>
        <p:spPr>
          <a:xfrm>
            <a:off x="3842680" y="1249500"/>
            <a:ext cx="56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5"/>
          <p:cNvSpPr/>
          <p:nvPr/>
        </p:nvSpPr>
        <p:spPr>
          <a:xfrm>
            <a:off x="628342" y="1937526"/>
            <a:ext cx="10806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entrenado</a:t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628342" y="2616092"/>
            <a:ext cx="10806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in the wild</a:t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2448806" y="2257182"/>
            <a:ext cx="1314900" cy="403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Predicciones</a:t>
            </a:r>
            <a:endParaRPr/>
          </a:p>
        </p:txBody>
      </p:sp>
      <p:cxnSp>
        <p:nvCxnSpPr>
          <p:cNvPr id="222" name="Google Shape;222;p25"/>
          <p:cNvCxnSpPr>
            <a:stCxn id="220" idx="3"/>
            <a:endCxn id="221" idx="1"/>
          </p:cNvCxnSpPr>
          <p:nvPr/>
        </p:nvCxnSpPr>
        <p:spPr>
          <a:xfrm flipH="1" rot="10800000">
            <a:off x="1708942" y="2459192"/>
            <a:ext cx="7398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5"/>
          <p:cNvCxnSpPr>
            <a:stCxn id="219" idx="3"/>
            <a:endCxn id="221" idx="1"/>
          </p:cNvCxnSpPr>
          <p:nvPr/>
        </p:nvCxnSpPr>
        <p:spPr>
          <a:xfrm>
            <a:off x="1708942" y="2139426"/>
            <a:ext cx="739800" cy="3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5"/>
          <p:cNvSpPr/>
          <p:nvPr/>
        </p:nvSpPr>
        <p:spPr>
          <a:xfrm>
            <a:off x="4404006" y="2257182"/>
            <a:ext cx="13761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Predicciones</a:t>
            </a:r>
            <a:endParaRPr/>
          </a:p>
        </p:txBody>
      </p:sp>
      <p:cxnSp>
        <p:nvCxnSpPr>
          <p:cNvPr id="225" name="Google Shape;225;p25"/>
          <p:cNvCxnSpPr>
            <a:stCxn id="221" idx="3"/>
            <a:endCxn id="224" idx="1"/>
          </p:cNvCxnSpPr>
          <p:nvPr/>
        </p:nvCxnSpPr>
        <p:spPr>
          <a:xfrm>
            <a:off x="3763706" y="2459082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5"/>
          <p:cNvSpPr/>
          <p:nvPr/>
        </p:nvSpPr>
        <p:spPr>
          <a:xfrm>
            <a:off x="8014300" y="1005450"/>
            <a:ext cx="981600" cy="488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</a:t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8022050" y="2307425"/>
            <a:ext cx="1037400" cy="3195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Inferencia</a:t>
            </a:r>
            <a:endParaRPr/>
          </a:p>
        </p:txBody>
      </p:sp>
      <p:sp>
        <p:nvSpPr>
          <p:cNvPr id="228" name="Google Shape;228;p25"/>
          <p:cNvSpPr/>
          <p:nvPr/>
        </p:nvSpPr>
        <p:spPr>
          <a:xfrm>
            <a:off x="469263" y="3349154"/>
            <a:ext cx="5551500" cy="1292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619500" y="3538425"/>
            <a:ext cx="1301100" cy="31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Predicciones</a:t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689855" y="4145442"/>
            <a:ext cx="10806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in the wild</a:t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510323" y="3786525"/>
            <a:ext cx="901800" cy="403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Medida</a:t>
            </a:r>
            <a:endParaRPr/>
          </a:p>
        </p:txBody>
      </p:sp>
      <p:cxnSp>
        <p:nvCxnSpPr>
          <p:cNvPr id="232" name="Google Shape;232;p25"/>
          <p:cNvCxnSpPr>
            <a:stCxn id="230" idx="3"/>
            <a:endCxn id="231" idx="1"/>
          </p:cNvCxnSpPr>
          <p:nvPr/>
        </p:nvCxnSpPr>
        <p:spPr>
          <a:xfrm flipH="1" rot="10800000">
            <a:off x="1770455" y="3988542"/>
            <a:ext cx="7398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5"/>
          <p:cNvCxnSpPr>
            <a:stCxn id="229" idx="3"/>
            <a:endCxn id="231" idx="1"/>
          </p:cNvCxnSpPr>
          <p:nvPr/>
        </p:nvCxnSpPr>
        <p:spPr>
          <a:xfrm>
            <a:off x="1920600" y="3698175"/>
            <a:ext cx="5898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5"/>
          <p:cNvSpPr/>
          <p:nvPr/>
        </p:nvSpPr>
        <p:spPr>
          <a:xfrm>
            <a:off x="3691175" y="3786525"/>
            <a:ext cx="16197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Comparaciones</a:t>
            </a:r>
            <a:endParaRPr/>
          </a:p>
        </p:txBody>
      </p:sp>
      <p:cxnSp>
        <p:nvCxnSpPr>
          <p:cNvPr id="235" name="Google Shape;235;p25"/>
          <p:cNvCxnSpPr>
            <a:stCxn id="231" idx="3"/>
            <a:endCxn id="234" idx="1"/>
          </p:cNvCxnSpPr>
          <p:nvPr/>
        </p:nvCxnSpPr>
        <p:spPr>
          <a:xfrm>
            <a:off x="3412123" y="3988425"/>
            <a:ext cx="27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5"/>
          <p:cNvSpPr/>
          <p:nvPr/>
        </p:nvSpPr>
        <p:spPr>
          <a:xfrm>
            <a:off x="8022049" y="3683625"/>
            <a:ext cx="1037400" cy="319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Monitoreo</a:t>
            </a:r>
            <a:endParaRPr/>
          </a:p>
        </p:txBody>
      </p:sp>
      <p:cxnSp>
        <p:nvCxnSpPr>
          <p:cNvPr id="237" name="Google Shape;237;p25"/>
          <p:cNvCxnSpPr>
            <a:stCxn id="234" idx="3"/>
          </p:cNvCxnSpPr>
          <p:nvPr/>
        </p:nvCxnSpPr>
        <p:spPr>
          <a:xfrm flipH="1" rot="10800000">
            <a:off x="5310875" y="3666225"/>
            <a:ext cx="12705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5"/>
          <p:cNvCxnSpPr>
            <a:stCxn id="234" idx="3"/>
          </p:cNvCxnSpPr>
          <p:nvPr/>
        </p:nvCxnSpPr>
        <p:spPr>
          <a:xfrm>
            <a:off x="5310875" y="3988425"/>
            <a:ext cx="1313400" cy="4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5"/>
          <p:cNvSpPr/>
          <p:nvPr/>
        </p:nvSpPr>
        <p:spPr>
          <a:xfrm>
            <a:off x="6692925" y="3349150"/>
            <a:ext cx="1037400" cy="51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Entreno otra vez?</a:t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6692925" y="4145450"/>
            <a:ext cx="1376100" cy="51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Reporte</a:t>
            </a:r>
            <a:endParaRPr/>
          </a:p>
        </p:txBody>
      </p:sp>
      <p:cxnSp>
        <p:nvCxnSpPr>
          <p:cNvPr id="241" name="Google Shape;241;p25"/>
          <p:cNvCxnSpPr>
            <a:stCxn id="224" idx="3"/>
          </p:cNvCxnSpPr>
          <p:nvPr/>
        </p:nvCxnSpPr>
        <p:spPr>
          <a:xfrm>
            <a:off x="5780106" y="2459082"/>
            <a:ext cx="8658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5"/>
          <p:cNvSpPr/>
          <p:nvPr/>
        </p:nvSpPr>
        <p:spPr>
          <a:xfrm>
            <a:off x="6657275" y="2209625"/>
            <a:ext cx="981600" cy="51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Reporte</a:t>
            </a:r>
            <a:endParaRPr/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825" y="851400"/>
            <a:ext cx="796200" cy="7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/>
          <p:nvPr/>
        </p:nvSpPr>
        <p:spPr>
          <a:xfrm>
            <a:off x="158950" y="49648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/>
          <p:nvPr/>
        </p:nvSpPr>
        <p:spPr>
          <a:xfrm>
            <a:off x="260999" y="1149600"/>
            <a:ext cx="4005000" cy="15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arenR"/>
            </a:pPr>
            <a:r>
              <a:rPr lang="es" sz="1100">
                <a:solidFill>
                  <a:schemeClr val="dk2"/>
                </a:solidFill>
              </a:rPr>
              <a:t>levantar un bucket S3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arenR"/>
            </a:pPr>
            <a:r>
              <a:rPr lang="es" sz="1100">
                <a:solidFill>
                  <a:schemeClr val="dk2"/>
                </a:solidFill>
              </a:rPr>
              <a:t>Ponerlo a scrapear alguna pagina web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arenR"/>
            </a:pPr>
            <a:r>
              <a:rPr lang="es" sz="1100">
                <a:solidFill>
                  <a:schemeClr val="dk2"/>
                </a:solidFill>
              </a:rPr>
              <a:t>Guardar esos datos en una base de datos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arenR"/>
            </a:pPr>
            <a:r>
              <a:rPr lang="es" sz="1100">
                <a:solidFill>
                  <a:schemeClr val="dk2"/>
                </a:solidFill>
              </a:rPr>
              <a:t>Entrenar algún modelo de ML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arenR"/>
            </a:pPr>
            <a:r>
              <a:rPr lang="es" sz="1100">
                <a:solidFill>
                  <a:schemeClr val="dk2"/>
                </a:solidFill>
              </a:rPr>
              <a:t>Guardar los resultados en otro bucket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326" y="3011802"/>
            <a:ext cx="861379" cy="8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75" y="3179275"/>
            <a:ext cx="911367" cy="49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6"/>
          <p:cNvCxnSpPr>
            <a:stCxn id="251" idx="3"/>
            <a:endCxn id="250" idx="1"/>
          </p:cNvCxnSpPr>
          <p:nvPr/>
        </p:nvCxnSpPr>
        <p:spPr>
          <a:xfrm>
            <a:off x="1485042" y="3425437"/>
            <a:ext cx="5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3" name="Google Shape;2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463" y="3029112"/>
            <a:ext cx="861375" cy="7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6"/>
          <p:cNvCxnSpPr>
            <a:stCxn id="250" idx="3"/>
            <a:endCxn id="253" idx="1"/>
          </p:cNvCxnSpPr>
          <p:nvPr/>
        </p:nvCxnSpPr>
        <p:spPr>
          <a:xfrm>
            <a:off x="2896704" y="3425427"/>
            <a:ext cx="95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5" name="Google Shape;25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6976" y="3029113"/>
            <a:ext cx="1337725" cy="7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26"/>
          <p:cNvCxnSpPr>
            <a:stCxn id="253" idx="3"/>
            <a:endCxn id="255" idx="1"/>
          </p:cNvCxnSpPr>
          <p:nvPr/>
        </p:nvCxnSpPr>
        <p:spPr>
          <a:xfrm>
            <a:off x="4712837" y="3425412"/>
            <a:ext cx="73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7" name="Google Shape;2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8740" y="3022725"/>
            <a:ext cx="812400" cy="805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6"/>
          <p:cNvCxnSpPr>
            <a:stCxn id="255" idx="3"/>
            <a:endCxn id="257" idx="1"/>
          </p:cNvCxnSpPr>
          <p:nvPr/>
        </p:nvCxnSpPr>
        <p:spPr>
          <a:xfrm>
            <a:off x="6784700" y="3425413"/>
            <a:ext cx="113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9" name="Google Shape;25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1925" y="765875"/>
            <a:ext cx="3547877" cy="1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428075" y="191175"/>
            <a:ext cx="20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MLOps first proposal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0525" y="4145438"/>
            <a:ext cx="1050624" cy="67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9078" y="4090979"/>
            <a:ext cx="849236" cy="70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6"/>
          <p:cNvCxnSpPr>
            <a:stCxn id="253" idx="2"/>
            <a:endCxn id="261" idx="1"/>
          </p:cNvCxnSpPr>
          <p:nvPr/>
        </p:nvCxnSpPr>
        <p:spPr>
          <a:xfrm>
            <a:off x="4282150" y="3821712"/>
            <a:ext cx="1308300" cy="6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6"/>
          <p:cNvCxnSpPr>
            <a:stCxn id="257" idx="2"/>
            <a:endCxn id="261" idx="3"/>
          </p:cNvCxnSpPr>
          <p:nvPr/>
        </p:nvCxnSpPr>
        <p:spPr>
          <a:xfrm flipH="1">
            <a:off x="6641040" y="3828111"/>
            <a:ext cx="1683900" cy="6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26"/>
          <p:cNvCxnSpPr>
            <a:stCxn id="261" idx="1"/>
            <a:endCxn id="262" idx="3"/>
          </p:cNvCxnSpPr>
          <p:nvPr/>
        </p:nvCxnSpPr>
        <p:spPr>
          <a:xfrm rot="10800000">
            <a:off x="3588325" y="4443413"/>
            <a:ext cx="2002200" cy="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6"/>
          <p:cNvSpPr/>
          <p:nvPr/>
        </p:nvSpPr>
        <p:spPr>
          <a:xfrm>
            <a:off x="260999" y="1149600"/>
            <a:ext cx="4005000" cy="15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levantar un server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Scrapear alguna página web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Guardar los datos en una base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Entrenar un modelo de ML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Hacer predicciones día a día con lo que vayamos scrapeando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Guardar las predicciones en otra base de datos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Comparar las predicciones con la realidad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3148975" y="187900"/>
            <a:ext cx="1337700" cy="6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Hacerlo con imagenes en un bucket</a:t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450" y="644275"/>
            <a:ext cx="3547877" cy="1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/>
        </p:nvSpPr>
        <p:spPr>
          <a:xfrm>
            <a:off x="385150" y="212650"/>
            <a:ext cx="25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MLOps second proposal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239524" y="1028000"/>
            <a:ext cx="4005000" cy="15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arenR"/>
            </a:pPr>
            <a:r>
              <a:rPr lang="es" sz="1100">
                <a:solidFill>
                  <a:schemeClr val="dk2"/>
                </a:solidFill>
              </a:rPr>
              <a:t>levantar un bucket S3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arenR"/>
            </a:pPr>
            <a:r>
              <a:rPr lang="es" sz="1100">
                <a:solidFill>
                  <a:schemeClr val="dk2"/>
                </a:solidFill>
              </a:rPr>
              <a:t>Ponerlo a scrapear alguna pagina web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arenR"/>
            </a:pPr>
            <a:r>
              <a:rPr lang="es" sz="1100">
                <a:solidFill>
                  <a:schemeClr val="dk2"/>
                </a:solidFill>
              </a:rPr>
              <a:t>Guardar esos datos en una base de datos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arenR"/>
            </a:pPr>
            <a:r>
              <a:rPr lang="es" sz="1100">
                <a:solidFill>
                  <a:schemeClr val="dk2"/>
                </a:solidFill>
              </a:rPr>
              <a:t>Entrenar algún modelo de ML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arenR"/>
            </a:pPr>
            <a:r>
              <a:rPr lang="es" sz="1100">
                <a:solidFill>
                  <a:schemeClr val="dk2"/>
                </a:solidFill>
              </a:rPr>
              <a:t>Guardar los resultados en otro bucket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286" y="3487413"/>
            <a:ext cx="1291924" cy="95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4721" y="3403193"/>
            <a:ext cx="917711" cy="112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6999" y="3403175"/>
            <a:ext cx="917714" cy="1121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7"/>
          <p:cNvCxnSpPr>
            <a:stCxn id="277" idx="3"/>
            <a:endCxn id="278" idx="1"/>
          </p:cNvCxnSpPr>
          <p:nvPr/>
        </p:nvCxnSpPr>
        <p:spPr>
          <a:xfrm>
            <a:off x="2972432" y="3964059"/>
            <a:ext cx="36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27"/>
          <p:cNvCxnSpPr>
            <a:stCxn id="278" idx="3"/>
            <a:endCxn id="276" idx="1"/>
          </p:cNvCxnSpPr>
          <p:nvPr/>
        </p:nvCxnSpPr>
        <p:spPr>
          <a:xfrm>
            <a:off x="4254713" y="3964040"/>
            <a:ext cx="5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7"/>
          <p:cNvCxnSpPr>
            <a:stCxn id="276" idx="3"/>
            <a:endCxn id="282" idx="1"/>
          </p:cNvCxnSpPr>
          <p:nvPr/>
        </p:nvCxnSpPr>
        <p:spPr>
          <a:xfrm>
            <a:off x="6071210" y="3964059"/>
            <a:ext cx="44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3" name="Google Shape;2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425" y="3403193"/>
            <a:ext cx="917711" cy="11217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7"/>
          <p:cNvCxnSpPr>
            <a:stCxn id="283" idx="3"/>
            <a:endCxn id="277" idx="1"/>
          </p:cNvCxnSpPr>
          <p:nvPr/>
        </p:nvCxnSpPr>
        <p:spPr>
          <a:xfrm>
            <a:off x="1785136" y="3964052"/>
            <a:ext cx="2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2" name="Google Shape;2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314" y="3403193"/>
            <a:ext cx="917711" cy="112173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/>
          <p:nvPr/>
        </p:nvSpPr>
        <p:spPr>
          <a:xfrm>
            <a:off x="239524" y="1028000"/>
            <a:ext cx="4005000" cy="15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levantar un bucket  (levantar un bucket)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Hacer una función lambda 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Disparar un modelo pre entrenado (ver </a:t>
            </a:r>
            <a:r>
              <a:rPr lang="es" sz="11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ejemplos</a:t>
            </a: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Guardar los resultados en un S3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/>
        </p:nvSpPr>
        <p:spPr>
          <a:xfrm>
            <a:off x="385150" y="212650"/>
            <a:ext cx="25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MLOps </a:t>
            </a:r>
            <a:r>
              <a:rPr lang="es"/>
              <a:t>third </a:t>
            </a:r>
            <a:r>
              <a:rPr lang="es"/>
              <a:t>proposal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92" name="Google Shape;292;p28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623" y="1118800"/>
            <a:ext cx="4521900" cy="29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/>
          <p:nvPr/>
        </p:nvSpPr>
        <p:spPr>
          <a:xfrm>
            <a:off x="239524" y="1028000"/>
            <a:ext cx="4005000" cy="15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Externalizar los modelos donde las predicciones sean guardadas en una base de datos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AutoNum type="arabicParenR"/>
            </a:pPr>
            <a:r>
              <a:rPr lang="es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Hacer un proceso que recoja periodicamente las predicciones y devuelva métricas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/>
        </p:nvSpPr>
        <p:spPr>
          <a:xfrm>
            <a:off x="406600" y="362875"/>
            <a:ext cx="3266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Fundamental step: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Levantar y manejar servidores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u="sng">
                <a:solidFill>
                  <a:schemeClr val="hlink"/>
                </a:solidFill>
                <a:hlinkClick r:id="rId3"/>
              </a:rPr>
              <a:t>Cuenta de GCP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u="sng">
                <a:solidFill>
                  <a:schemeClr val="hlink"/>
                </a:solidFill>
                <a:hlinkClick r:id="rId4"/>
              </a:rPr>
              <a:t>Smartty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Comandos comunes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ls  (ver files)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pwd (ver path)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cd (cambiar directorio)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mkdir (crear carpeta)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rm (remover file)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rm -rf (remover folder)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vim (editor de texto)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python (ejecutar </a:t>
            </a:r>
            <a:r>
              <a:rPr lang="es"/>
              <a:t>intérprete</a:t>
            </a:r>
            <a:r>
              <a:rPr lang="es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mv (mover files)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cp (copy)</a:t>
            </a:r>
            <a:endParaRPr/>
          </a:p>
        </p:txBody>
      </p:sp>
      <p:sp>
        <p:nvSpPr>
          <p:cNvPr id="300" name="Google Shape;300;p29"/>
          <p:cNvSpPr txBox="1"/>
          <p:nvPr/>
        </p:nvSpPr>
        <p:spPr>
          <a:xfrm>
            <a:off x="4814750" y="1257375"/>
            <a:ext cx="3266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 Do: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Entrar al home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Crear una carpeta con tu nombre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Subir un script de python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Hacer la conección a la base de datos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Levantar esos datos, hacer una limpieza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Subirlos a la base a una nueva tabla</a:t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/>
        </p:nvSpPr>
        <p:spPr>
          <a:xfrm>
            <a:off x="406600" y="362875"/>
            <a:ext cx="32664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Fundamental step: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Levantar y manejar servidores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u="sng">
                <a:solidFill>
                  <a:schemeClr val="hlink"/>
                </a:solidFill>
                <a:hlinkClick r:id="rId3"/>
              </a:rPr>
              <a:t>Cuenta de GCP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u="sng">
                <a:solidFill>
                  <a:schemeClr val="hlink"/>
                </a:solidFill>
                <a:hlinkClick r:id="rId4"/>
              </a:rPr>
              <a:t>Smartty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Comandos comunes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sudo apt update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sudo apt install postgresql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sudo -i -u postgres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psql -h 34.70.163.208 -p 5432 -d postgres -U postgres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pkOpbodE53I1zzgN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\copy (select * from public.persona limit 1) to 'persona.csv' csv;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gsutil</a:t>
            </a:r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4814750" y="1257375"/>
            <a:ext cx="3266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 Do: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Hacer un script que me calcule ciertas medidas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Subirlo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Hacer la conección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procesarlos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Subirlos en una nueva tabla</a:t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657325" y="1833000"/>
            <a:ext cx="370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¿Qué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es la nube?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La nube son computadoras que están en un data center las cuales son alquiladas a los usuarios, y además vienen con servicios incluidos e.g. cloudsql, bigquery, etc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438" y="3876275"/>
            <a:ext cx="1879124" cy="10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3425" y="3144400"/>
            <a:ext cx="1171275" cy="8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950" y="3964350"/>
            <a:ext cx="1313826" cy="78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6178" y="1094325"/>
            <a:ext cx="2603975" cy="17247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04775" y="56350"/>
            <a:ext cx="79263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3E0D61"/>
                </a:solidFill>
                <a:latin typeface="Ubuntu"/>
                <a:ea typeface="Ubuntu"/>
                <a:cs typeface="Ubuntu"/>
                <a:sym typeface="Ubuntu"/>
              </a:rPr>
              <a:t>What is cloud?</a:t>
            </a:r>
            <a:endParaRPr b="1" sz="1800">
              <a:solidFill>
                <a:srgbClr val="3E0D6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00" y="2024925"/>
            <a:ext cx="5017600" cy="28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199475" y="379500"/>
            <a:ext cx="7149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“</a:t>
            </a: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MLOps o ML Ops es un conjunto de prácticas que tiene como objetivo implementar y mantener modelos de aprendizaje automático en producción de manera confiable y eficiente”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Wikipedia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04775" y="56350"/>
            <a:ext cx="79263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3E0D61"/>
                </a:solidFill>
                <a:latin typeface="Ubuntu"/>
                <a:ea typeface="Ubuntu"/>
                <a:cs typeface="Ubuntu"/>
                <a:sym typeface="Ubuntu"/>
              </a:rPr>
              <a:t>What is MLOps?</a:t>
            </a:r>
            <a:endParaRPr b="1" sz="1800">
              <a:solidFill>
                <a:srgbClr val="3E0D6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00" y="2024925"/>
            <a:ext cx="5017600" cy="28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199475" y="379500"/>
            <a:ext cx="7149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br>
              <a:rPr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“</a:t>
            </a: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MLOps o ML Ops es un conjunto de prácticas que tiene como objetivo implementar y mantener modelos de aprendizaje automático en producción de manera confiable y eficiente”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Wikipedia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“Todo aquello que hace al machine learning que no son notebooks”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Apu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04775" y="56350"/>
            <a:ext cx="79263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3E0D61"/>
                </a:solidFill>
                <a:latin typeface="Ubuntu"/>
                <a:ea typeface="Ubuntu"/>
                <a:cs typeface="Ubuntu"/>
                <a:sym typeface="Ubuntu"/>
              </a:rPr>
              <a:t>What is MLOps?</a:t>
            </a:r>
            <a:endParaRPr b="1" sz="1800">
              <a:solidFill>
                <a:srgbClr val="3E0D6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787" y="2339988"/>
            <a:ext cx="1320150" cy="13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176200" y="109700"/>
            <a:ext cx="7149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¿Cómo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se hacían las cosas antes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arenR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Alguien me daba los datos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arenR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Los cargaba en mi notebook y usaba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júpiter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para hacer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análisis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y modelos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arenR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Me generaba un modelo y tenía métricas en test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br>
              <a:rPr lang="es"/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50" y="1549213"/>
            <a:ext cx="1623100" cy="10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50" y="2792913"/>
            <a:ext cx="1230050" cy="11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8350" y="1510250"/>
            <a:ext cx="1531800" cy="11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5300" y="3383588"/>
            <a:ext cx="2401124" cy="13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6250" y="2560963"/>
            <a:ext cx="1655500" cy="17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1700950" y="3232475"/>
            <a:ext cx="821700" cy="455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5682175" y="3232475"/>
            <a:ext cx="821700" cy="455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6898576" y="4323225"/>
            <a:ext cx="1036200" cy="52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6885018" y="4296125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Petabyte 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distribution</a:t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535906" y="4377725"/>
            <a:ext cx="821700" cy="3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522355" y="4350625"/>
            <a:ext cx="10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500 GB</a:t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440475" y="4377725"/>
            <a:ext cx="542100" cy="3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176200" y="109700"/>
            <a:ext cx="8104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Qué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problemas tiene esto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arenR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Storage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Un excel normal alrededor de los 5gb se rompe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En un excel no es posible actualizar los datos en tiempo real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En un excel no hay una fuente centralizada de información (cada uno tiene su propia versión)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Etc...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br>
              <a:rPr lang="es"/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" y="2606375"/>
            <a:ext cx="1107175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00" y="3442497"/>
            <a:ext cx="839061" cy="80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7267" y="2828975"/>
            <a:ext cx="2308731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888" y="2641037"/>
            <a:ext cx="1819974" cy="163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1700950" y="3232475"/>
            <a:ext cx="821700" cy="455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5046000" y="3232475"/>
            <a:ext cx="821700" cy="455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426925" y="4350625"/>
            <a:ext cx="7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 GB</a:t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176200" y="109700"/>
            <a:ext cx="8104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Qué problemas tiene esto?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2)  Cómputo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Los modelos de ML tardan mucho en entrenar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Yo no quiero comprar una GPU para entrenar un modelo de ML y no usarla mas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br>
              <a:rPr lang="es"/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37" y="3070955"/>
            <a:ext cx="937101" cy="101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879" y="2432825"/>
            <a:ext cx="1087340" cy="8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75" y="3873560"/>
            <a:ext cx="1704425" cy="1067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7000" y="2921375"/>
            <a:ext cx="34861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3056275" y="3351050"/>
            <a:ext cx="821700" cy="455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176200" y="109700"/>
            <a:ext cx="810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Qué problemas tiene esto?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3) Puesta en producción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En muchas aplicaciones se necesita tener el modelo disponible para ser usado de manera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instantánea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e.g.  Fraude con tarjeta de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crédito.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No puede haber una persona cada vez que se hace una transacción ejecutando celdas de una notebook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" y="2457925"/>
            <a:ext cx="3452800" cy="24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625" y="2359125"/>
            <a:ext cx="3972766" cy="26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3817750" y="3434075"/>
            <a:ext cx="821700" cy="455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1199475" y="379500"/>
            <a:ext cx="71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Para todo esto y para resolver otros problemas se creó el concepto de MLOps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00" y="928025"/>
            <a:ext cx="3820725" cy="31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810525" y="4221100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Link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50" y="1386150"/>
            <a:ext cx="3513725" cy="17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1878" y="3323875"/>
            <a:ext cx="4168073" cy="52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0775" y="4340525"/>
            <a:ext cx="50482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6550" y="4812400"/>
            <a:ext cx="9144000" cy="331200"/>
          </a:xfrm>
          <a:prstGeom prst="rect">
            <a:avLst/>
          </a:prstGeom>
          <a:solidFill>
            <a:srgbClr val="3E0D61"/>
          </a:solidFill>
          <a:ln cap="flat" cmpd="sng" w="9525">
            <a:solidFill>
              <a:srgbClr val="3E0D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Aprendizaje de Máquina II - Clase 2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